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2" r:id="rId6"/>
    <p:sldId id="263" r:id="rId7"/>
    <p:sldId id="265" r:id="rId8"/>
    <p:sldId id="264" r:id="rId9"/>
    <p:sldId id="266" r:id="rId10"/>
    <p:sldId id="260" r:id="rId11"/>
    <p:sldId id="261" r:id="rId12"/>
    <p:sldId id="268" r:id="rId13"/>
    <p:sldId id="269" r:id="rId14"/>
    <p:sldId id="270" r:id="rId15"/>
    <p:sldId id="257" r:id="rId16"/>
    <p:sldId id="259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FA8233-C6DC-5B84-062A-6D259F0FCF5B}" v="28" dt="2024-04-02T11:30:26.501"/>
    <p1510:client id="{0BCB2C11-DB22-34CE-31D3-3ED3421E7DCA}" v="52" dt="2024-04-02T11:21:26.722"/>
    <p1510:client id="{135CD879-91DE-5BFA-CFE0-7F3CEF7C3850}" v="68" dt="2024-04-02T11:44:20.696"/>
    <p1510:client id="{29FF667D-71BC-8AA7-FA84-3D47730CA640}" v="51" dt="2024-04-02T11:28:53.009"/>
    <p1510:client id="{645656ED-17D4-B64F-6802-22A4EF0268A7}" v="409" dt="2024-04-02T11:42:42.875"/>
    <p1510:client id="{87223924-9072-29AA-C8AD-9D18D2FA97F7}" v="8" dt="2024-04-02T10:49:25.266"/>
    <p1510:client id="{AC9128FB-C4E9-FEB3-FA4D-C15D1A9FD8C8}" v="349" dt="2024-04-02T12:02:40.956"/>
    <p1510:client id="{B20E722D-EF69-B22C-FA64-17C463BC0A69}" v="238" dt="2024-04-02T11:16:56.256"/>
    <p1510:client id="{B934EBFD-22BF-102B-ED11-B72ECBE33809}" v="31" dt="2024-04-02T11:23:19.728"/>
    <p1510:client id="{F3AA1FC3-1467-052C-604C-5577CCA11FB3}" v="10" dt="2024-04-02T11:44:41.3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5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1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61E92-E6A8-5E9A-B46B-A3803D4AB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E490F6-461D-F1C9-7D19-0C266BCBC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B684B-8B32-ED5A-DE38-BB614BE0E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9E253-790A-D298-CE42-0500FA9C6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6005C-65CF-9ADF-4493-4E8044D53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74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4A676-7ACB-1BDA-7B8C-A7A30475A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6ABCC0-B194-C3AB-B90F-7F90B529C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88E66-D918-6B32-1F56-33D0D4053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7ECEF-3512-50D4-EB9D-D9BE60C91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4273E-2A89-019B-6D8B-8195D5F1E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67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FBD2E0-2D2C-7876-FD90-FC085A6735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2C5DDE-4983-F835-8745-95DC49455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D4BD1-9900-F5E2-45B4-845970B50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716B5-04CF-3852-0433-E7A82919A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98F13-B832-6466-0455-A1BF6F606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67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A2ADD-BF82-331A-E294-5EF44A23F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04163-C790-9950-D710-E374711D8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B8BA6-AD89-DDF1-8090-51B30D8A3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3907A-F3B8-0781-E155-ECC69270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6BD38-7D5E-06FC-CB1D-E29D3C409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9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11296-CE6A-9726-94B2-8F56EFD15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37867-6E5D-A3B4-BB09-538412104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A10D5-C23F-7FBE-93DF-2B14B4300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FCD6F-D293-388D-82C9-F65029AFB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D8AF5-F011-162D-1EF6-D23D7063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3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C2DA9-218A-9409-C50C-19203F303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BC502-2CD2-E4BC-895B-FC551AA7BF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359AF-3279-BDC1-CBFF-75ED7558B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8B8758-9331-DEEE-6CF3-0F69469FB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EDFBC-4713-3F1A-A0D4-73AC45121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2FEA92-2756-F213-A3AB-A245380A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1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628B-66B0-38DE-2AD8-D510A795E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AC811-45A8-6462-D77B-E23904F41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1A96CC-1D2B-9F44-B64A-947BF0DEA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7EECCD-56D6-B06F-AFC8-D4D4AE07A2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4CC236-FCC3-968E-1757-524086DC3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66479E-0429-94D0-2969-E6873C02D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53CE2D-3D70-8787-17D9-C6E7A3F15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D1D7AF-8294-3446-A797-AA96D11B4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7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95D2A-C64A-B2E3-B3F5-0F90272AC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B3EA2E-3BBA-06C4-6C9C-17492B9B7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5441D3-4BF8-F94D-9CA0-05E8EEA67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289A8C-C64B-D35E-E899-6DFA5F044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37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19FC45-03C6-BED7-C5F6-89849F860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98297F-9F05-7DBD-B497-A5915EFC8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E31E1-744D-D2E8-818C-D7D95B28C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682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98D1-D644-D319-C2D5-2C393F070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72F83-393D-38A7-7031-E26979860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5919A-D3F7-B382-A1DA-6DBDD79240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2209F-BE06-638D-151A-5DD0A36E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EDA808-7374-7586-A649-CDC16DFE7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C0435-4839-01AF-37A6-D21F54FC5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843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D7BD6-DD9D-D192-E133-C7EA4C2CB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FD24B9-F933-E1B1-D0FB-0D421670B5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C5DF6C-C574-2AD5-CCE8-999BD7DA8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0DC37-92C4-A49C-C448-C2EEDF4F9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42F1D6-14ED-F962-FD6A-04A14CB7D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98F3B-CF51-54FA-6BA5-05F7EE9C4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93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C0CDBF-DFE4-F02E-7685-24E7A5C48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4FE9EB-3E50-6ACD-A943-921912486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E4AFF-A445-85B8-C5E7-B82A8E346E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9656AD-4333-4A99-9B1D-77C19D2BBB8F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C44D4-0182-B81D-FB3A-3B5135FD1B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F6D0A-AB35-BABC-1008-6D5550E345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649D77-AA1C-4C8E-A5D6-CF74D1A6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268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VM2WVpvJ4A?feature=oembe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cv0OVQIA6Y?feature=oembed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n Monty Python and The Holy Grail, the Black Knight's coat of arms is a  boar.. a creature known for ignoring deadly wounds to keep fighting. :  r/MovieDetails">
            <a:extLst>
              <a:ext uri="{FF2B5EF4-FFF2-40B4-BE49-F238E27FC236}">
                <a16:creationId xmlns:a16="http://schemas.microsoft.com/office/drawing/2014/main" id="{7CDE183F-161C-9FC3-E903-DE74120BD7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5" b="4417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29" name="Rectangle 4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0" cy="6038850"/>
          </a:xfrm>
          <a:custGeom>
            <a:avLst/>
            <a:gdLst>
              <a:gd name="connsiteX0" fmla="*/ 0 w 12192000"/>
              <a:gd name="connsiteY0" fmla="*/ 0 h 5835650"/>
              <a:gd name="connsiteX1" fmla="*/ 12192000 w 12192000"/>
              <a:gd name="connsiteY1" fmla="*/ 0 h 5835650"/>
              <a:gd name="connsiteX2" fmla="*/ 12192000 w 12192000"/>
              <a:gd name="connsiteY2" fmla="*/ 5835650 h 5835650"/>
              <a:gd name="connsiteX3" fmla="*/ 0 w 12192000"/>
              <a:gd name="connsiteY3" fmla="*/ 5835650 h 5835650"/>
              <a:gd name="connsiteX4" fmla="*/ 0 w 12192000"/>
              <a:gd name="connsiteY4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0 w 12198350"/>
              <a:gd name="connsiteY4" fmla="*/ 5835650 h 5835650"/>
              <a:gd name="connsiteX5" fmla="*/ 0 w 12198350"/>
              <a:gd name="connsiteY5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0 w 12198350"/>
              <a:gd name="connsiteY5" fmla="*/ 5835650 h 5835650"/>
              <a:gd name="connsiteX6" fmla="*/ 0 w 12198350"/>
              <a:gd name="connsiteY6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822450 w 12198350"/>
              <a:gd name="connsiteY5" fmla="*/ 58293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727200 w 12198350"/>
              <a:gd name="connsiteY5" fmla="*/ 54864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3854450 w 12198350"/>
              <a:gd name="connsiteY5" fmla="*/ 5695950 h 5835650"/>
              <a:gd name="connsiteX6" fmla="*/ 1727200 w 12198350"/>
              <a:gd name="connsiteY6" fmla="*/ 5486400 h 5835650"/>
              <a:gd name="connsiteX7" fmla="*/ 0 w 12198350"/>
              <a:gd name="connsiteY7" fmla="*/ 5835650 h 5835650"/>
              <a:gd name="connsiteX8" fmla="*/ 0 w 12198350"/>
              <a:gd name="connsiteY8" fmla="*/ 0 h 5835650"/>
              <a:gd name="connsiteX0" fmla="*/ 0 w 12198350"/>
              <a:gd name="connsiteY0" fmla="*/ 0 h 5842000"/>
              <a:gd name="connsiteX1" fmla="*/ 12192000 w 12198350"/>
              <a:gd name="connsiteY1" fmla="*/ 0 h 5842000"/>
              <a:gd name="connsiteX2" fmla="*/ 12198350 w 12198350"/>
              <a:gd name="connsiteY2" fmla="*/ 3505200 h 5842000"/>
              <a:gd name="connsiteX3" fmla="*/ 12192000 w 12198350"/>
              <a:gd name="connsiteY3" fmla="*/ 5835650 h 5842000"/>
              <a:gd name="connsiteX4" fmla="*/ 5060950 w 12198350"/>
              <a:gd name="connsiteY4" fmla="*/ 5835650 h 5842000"/>
              <a:gd name="connsiteX5" fmla="*/ 3663950 w 12198350"/>
              <a:gd name="connsiteY5" fmla="*/ 5842000 h 5842000"/>
              <a:gd name="connsiteX6" fmla="*/ 1727200 w 12198350"/>
              <a:gd name="connsiteY6" fmla="*/ 5486400 h 5842000"/>
              <a:gd name="connsiteX7" fmla="*/ 0 w 12198350"/>
              <a:gd name="connsiteY7" fmla="*/ 5835650 h 5842000"/>
              <a:gd name="connsiteX8" fmla="*/ 0 w 12198350"/>
              <a:gd name="connsiteY8" fmla="*/ 0 h 584200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4883150 w 12198350"/>
              <a:gd name="connsiteY4" fmla="*/ 5924550 h 5924550"/>
              <a:gd name="connsiteX5" fmla="*/ 3663950 w 12198350"/>
              <a:gd name="connsiteY5" fmla="*/ 5842000 h 5924550"/>
              <a:gd name="connsiteX6" fmla="*/ 1727200 w 12198350"/>
              <a:gd name="connsiteY6" fmla="*/ 5486400 h 5924550"/>
              <a:gd name="connsiteX7" fmla="*/ 0 w 12198350"/>
              <a:gd name="connsiteY7" fmla="*/ 5835650 h 5924550"/>
              <a:gd name="connsiteX8" fmla="*/ 0 w 12198350"/>
              <a:gd name="connsiteY8" fmla="*/ 0 h 592455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8318500 w 12198350"/>
              <a:gd name="connsiteY4" fmla="*/ 5867400 h 5924550"/>
              <a:gd name="connsiteX5" fmla="*/ 4883150 w 12198350"/>
              <a:gd name="connsiteY5" fmla="*/ 5924550 h 5924550"/>
              <a:gd name="connsiteX6" fmla="*/ 3663950 w 12198350"/>
              <a:gd name="connsiteY6" fmla="*/ 5842000 h 5924550"/>
              <a:gd name="connsiteX7" fmla="*/ 1727200 w 12198350"/>
              <a:gd name="connsiteY7" fmla="*/ 5486400 h 5924550"/>
              <a:gd name="connsiteX8" fmla="*/ 0 w 12198350"/>
              <a:gd name="connsiteY8" fmla="*/ 5835650 h 5924550"/>
              <a:gd name="connsiteX9" fmla="*/ 0 w 12198350"/>
              <a:gd name="connsiteY9" fmla="*/ 0 h 59245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9766300 w 12198350"/>
              <a:gd name="connsiteY4" fmla="*/ 59245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25525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8813800 w 12198350"/>
              <a:gd name="connsiteY3" fmla="*/ 57467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623550 w 12198350"/>
              <a:gd name="connsiteY3" fmla="*/ 48006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18540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766550 w 12198350"/>
              <a:gd name="connsiteY3" fmla="*/ 410845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8350" h="6038850">
                <a:moveTo>
                  <a:pt x="0" y="0"/>
                </a:moveTo>
                <a:lnTo>
                  <a:pt x="12192000" y="0"/>
                </a:lnTo>
                <a:cubicBezTo>
                  <a:pt x="12194117" y="1168400"/>
                  <a:pt x="12196233" y="2336800"/>
                  <a:pt x="12198350" y="3505200"/>
                </a:cubicBezTo>
                <a:cubicBezTo>
                  <a:pt x="11828992" y="3872442"/>
                  <a:pt x="11606741" y="4015317"/>
                  <a:pt x="11341100" y="4267200"/>
                </a:cubicBezTo>
                <a:cubicBezTo>
                  <a:pt x="11005609" y="4512733"/>
                  <a:pt x="10677525" y="4705350"/>
                  <a:pt x="10185400" y="4978400"/>
                </a:cubicBezTo>
                <a:cubicBezTo>
                  <a:pt x="9693275" y="5251450"/>
                  <a:pt x="9381067" y="5540375"/>
                  <a:pt x="8813800" y="5746750"/>
                </a:cubicBezTo>
                <a:lnTo>
                  <a:pt x="7219950" y="6038850"/>
                </a:lnTo>
                <a:lnTo>
                  <a:pt x="4883150" y="5924550"/>
                </a:lnTo>
                <a:lnTo>
                  <a:pt x="3663950" y="5842000"/>
                </a:lnTo>
                <a:lnTo>
                  <a:pt x="1727200" y="5486400"/>
                </a:lnTo>
                <a:lnTo>
                  <a:pt x="0" y="58356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68000">
                <a:srgbClr val="000000">
                  <a:alpha val="4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931866-A1CD-B1A8-29AE-ED25E425B4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rgbClr val="FFFFFF"/>
                </a:solidFill>
              </a:rPr>
              <a:t>Duel-It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B5B53C-1A65-BDFD-24E5-10D486D107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Team Upsilon</a:t>
            </a:r>
            <a:endParaRPr lang="en-US"/>
          </a:p>
          <a:p>
            <a:pPr algn="l"/>
            <a:r>
              <a:rPr lang="en-US">
                <a:solidFill>
                  <a:srgbClr val="FFFFFF"/>
                </a:solidFill>
              </a:rPr>
              <a:t>Jonah Belback, 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Jay Suggs, John </a:t>
            </a:r>
            <a:r>
              <a:rPr lang="en-US" err="1">
                <a:solidFill>
                  <a:srgbClr val="FFFFFF"/>
                </a:solidFill>
                <a:ea typeface="+mn-lt"/>
                <a:cs typeface="+mn-lt"/>
              </a:rPr>
              <a:t>Darnall</a:t>
            </a:r>
            <a:endParaRPr lang="en-US" err="1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18777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ircuit board&#10;&#10;Description automatically generated">
            <a:extLst>
              <a:ext uri="{FF2B5EF4-FFF2-40B4-BE49-F238E27FC236}">
                <a16:creationId xmlns:a16="http://schemas.microsoft.com/office/drawing/2014/main" id="{61588831-CE79-D416-7C16-D93D5EA396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188"/>
          <a:stretch/>
        </p:blipFill>
        <p:spPr>
          <a:xfrm>
            <a:off x="329314" y="0"/>
            <a:ext cx="115333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610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ircuit board&#10;&#10;Description automatically generated">
            <a:extLst>
              <a:ext uri="{FF2B5EF4-FFF2-40B4-BE49-F238E27FC236}">
                <a16:creationId xmlns:a16="http://schemas.microsoft.com/office/drawing/2014/main" id="{E3484B93-3484-AB05-E7F5-8FF2C32991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61" b="-1"/>
          <a:stretch/>
        </p:blipFill>
        <p:spPr>
          <a:xfrm>
            <a:off x="2102110" y="0"/>
            <a:ext cx="7987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86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AA8F2-458B-F346-7BD4-CB38F43DF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551" y="4720"/>
            <a:ext cx="10515600" cy="1325563"/>
          </a:xfrm>
        </p:spPr>
        <p:txBody>
          <a:bodyPr/>
          <a:lstStyle/>
          <a:p>
            <a:r>
              <a:rPr lang="en-US"/>
              <a:t>"Demo" video - Draw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D6B302-4E72-8B64-13BB-39654D3C0711}"/>
              </a:ext>
            </a:extLst>
          </p:cNvPr>
          <p:cNvSpPr txBox="1"/>
          <p:nvPr/>
        </p:nvSpPr>
        <p:spPr>
          <a:xfrm>
            <a:off x="7624624" y="980330"/>
            <a:ext cx="4401680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Removed War-Cry as we couldn’t get the mic to work as we wanted to. We should've just bought a sound sensor instead of trying to make our own version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"Parry" was replaced with "Grindstone"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All 3 other modules work as intended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Due to the wiring rats-nest, it is very sensitive and only works in this state where the board is upside-down and sideways.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The Modules using metal contact do not work well as it was difficult to make the foil to behave exactly how we want due to its mailability</a:t>
            </a:r>
            <a:endParaRPr lang="en-US" err="1"/>
          </a:p>
          <a:p>
            <a:pPr marL="742950" lvl="1" indent="-285750">
              <a:buFont typeface="Courier New"/>
              <a:buChar char="o"/>
            </a:pPr>
            <a:r>
              <a:rPr lang="en-US"/>
              <a:t>We tried using tin soda cans, but it didn’t conduct well</a:t>
            </a:r>
          </a:p>
        </p:txBody>
      </p:sp>
      <p:pic>
        <p:nvPicPr>
          <p:cNvPr id="5" name="Online Media 4" title="ece1895 proj2 draw">
            <a:hlinkClick r:id="" action="ppaction://media"/>
            <a:extLst>
              <a:ext uri="{FF2B5EF4-FFF2-40B4-BE49-F238E27FC236}">
                <a16:creationId xmlns:a16="http://schemas.microsoft.com/office/drawing/2014/main" id="{3D76E63B-CD66-C0CE-205A-A01FDF03ACD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5696" y="1335386"/>
            <a:ext cx="7411006" cy="418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403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AA8F2-458B-F346-7BD4-CB38F43DF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551" y="4720"/>
            <a:ext cx="10515600" cy="1325563"/>
          </a:xfrm>
        </p:spPr>
        <p:txBody>
          <a:bodyPr/>
          <a:lstStyle/>
          <a:p>
            <a:r>
              <a:rPr lang="en-US"/>
              <a:t>"Demo" video - Win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55EC44-AA79-597E-33F9-A157FBFB2B8C}"/>
              </a:ext>
            </a:extLst>
          </p:cNvPr>
          <p:cNvSpPr txBox="1"/>
          <p:nvPr/>
        </p:nvSpPr>
        <p:spPr>
          <a:xfrm>
            <a:off x="7826094" y="208630"/>
            <a:ext cx="403097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A player can win if they reach 99 points first or both players fail with one ahead by 3 points (expected)</a:t>
            </a:r>
          </a:p>
        </p:txBody>
      </p:sp>
      <p:pic>
        <p:nvPicPr>
          <p:cNvPr id="3" name="Online Media 2" title="ece1895 proj2 play2win">
            <a:hlinkClick r:id="" action="ppaction://media"/>
            <a:extLst>
              <a:ext uri="{FF2B5EF4-FFF2-40B4-BE49-F238E27FC236}">
                <a16:creationId xmlns:a16="http://schemas.microsoft.com/office/drawing/2014/main" id="{BBDA1EF6-0C0B-70D6-959F-FDF3FFD821D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260820" y="1185604"/>
            <a:ext cx="9670360" cy="546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877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C97AA-C6BA-A4D0-E296-A2ED13C51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16"/>
            <a:ext cx="10515600" cy="1325563"/>
          </a:xfrm>
        </p:spPr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0C1BF-2B2E-48BB-D312-6B993BB45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765" y="1394930"/>
            <a:ext cx="5252936" cy="478203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What Worked as expected</a:t>
            </a:r>
          </a:p>
          <a:p>
            <a:r>
              <a:rPr lang="en-US" sz="2000" dirty="0"/>
              <a:t>Programming</a:t>
            </a:r>
          </a:p>
          <a:p>
            <a:r>
              <a:rPr lang="en-US" sz="2000" dirty="0"/>
              <a:t>Decoder to reuse ports</a:t>
            </a:r>
          </a:p>
          <a:p>
            <a:r>
              <a:rPr lang="en-US" sz="2000" dirty="0"/>
              <a:t>LED Display</a:t>
            </a:r>
          </a:p>
          <a:p>
            <a:r>
              <a:rPr lang="en-US" sz="2000" dirty="0"/>
              <a:t>LEDs</a:t>
            </a:r>
          </a:p>
          <a:p>
            <a:r>
              <a:rPr lang="en-US" sz="2000" dirty="0"/>
              <a:t>Buzzer songs and tones</a:t>
            </a:r>
          </a:p>
          <a:p>
            <a:r>
              <a:rPr lang="en-US" sz="2000" dirty="0"/>
              <a:t>Enclosure design</a:t>
            </a:r>
          </a:p>
          <a:p>
            <a:r>
              <a:rPr lang="en-US" sz="2000" dirty="0"/>
              <a:t>2 Player versus</a:t>
            </a:r>
          </a:p>
          <a:p>
            <a:pPr marL="0" indent="0">
              <a:buNone/>
            </a:pPr>
            <a:r>
              <a:rPr lang="en-US" sz="2000" dirty="0"/>
              <a:t>Everything in final proposal works, was created as expected, and was delivered besides ------&gt;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2207D4-4A01-39FC-D8C8-325CF4D2C402}"/>
              </a:ext>
            </a:extLst>
          </p:cNvPr>
          <p:cNvSpPr txBox="1">
            <a:spLocks/>
          </p:cNvSpPr>
          <p:nvPr/>
        </p:nvSpPr>
        <p:spPr>
          <a:xfrm>
            <a:off x="5650949" y="873679"/>
            <a:ext cx="6003891" cy="53010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What didn't</a:t>
            </a:r>
          </a:p>
          <a:p>
            <a:r>
              <a:rPr lang="en-US" sz="2000" dirty="0"/>
              <a:t>Modules using conductive pads are unreliable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Hard to insert/remove swords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Hard to create right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Sensitive, may break within several uses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Difficult to assemble onto enclosure</a:t>
            </a:r>
          </a:p>
          <a:p>
            <a:r>
              <a:rPr lang="en-US" sz="2000" dirty="0"/>
              <a:t>Didn't account for resistors in PCB forcing us to use breadboard for the Presentation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Made a highly sensitive rat-nest that made it extremely difficult to assemble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Unable to make a live demo in a proper manner where the wires aren't in a bad state or shorting</a:t>
            </a:r>
            <a:endParaRPr lang="en-US"/>
          </a:p>
          <a:p>
            <a:r>
              <a:rPr lang="en-US" sz="2000" dirty="0"/>
              <a:t>Couldn’t create own sound sensor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Circuit found when proposal was made was a sham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35FF530-8F1F-72D8-E514-D3973D0FD49B}"/>
              </a:ext>
            </a:extLst>
          </p:cNvPr>
          <p:cNvCxnSpPr/>
          <p:nvPr/>
        </p:nvCxnSpPr>
        <p:spPr>
          <a:xfrm flipH="1">
            <a:off x="5393634" y="873540"/>
            <a:ext cx="13253" cy="4757527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324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evice on a table&#10;&#10;Description automatically generated">
            <a:extLst>
              <a:ext uri="{FF2B5EF4-FFF2-40B4-BE49-F238E27FC236}">
                <a16:creationId xmlns:a16="http://schemas.microsoft.com/office/drawing/2014/main" id="{A44DDB63-D40C-AACC-EF49-DC3106DA0B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18" r="8796"/>
          <a:stretch/>
        </p:blipFill>
        <p:spPr>
          <a:xfrm rot="54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25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hite and blue object with wires&#10;&#10;Description automatically generated">
            <a:extLst>
              <a:ext uri="{FF2B5EF4-FFF2-40B4-BE49-F238E27FC236}">
                <a16:creationId xmlns:a16="http://schemas.microsoft.com/office/drawing/2014/main" id="{624283AB-C140-4099-FE46-CC486DF473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97" t="-210" r="-99" b="150"/>
          <a:stretch/>
        </p:blipFill>
        <p:spPr>
          <a:xfrm>
            <a:off x="-1286" y="4905"/>
            <a:ext cx="9060540" cy="6854902"/>
          </a:xfrm>
          <a:prstGeom prst="rect">
            <a:avLst/>
          </a:prstGeom>
        </p:spPr>
      </p:pic>
      <p:pic>
        <p:nvPicPr>
          <p:cNvPr id="7" name="Picture 6" descr="A circular object with a hole in the middle&#10;&#10;Description automatically generated">
            <a:extLst>
              <a:ext uri="{FF2B5EF4-FFF2-40B4-BE49-F238E27FC236}">
                <a16:creationId xmlns:a16="http://schemas.microsoft.com/office/drawing/2014/main" id="{6ACF0359-083D-5051-2622-AFF8C7D50C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16" t="81" r="109" b="10"/>
          <a:stretch/>
        </p:blipFill>
        <p:spPr>
          <a:xfrm>
            <a:off x="7493859" y="13302"/>
            <a:ext cx="4699196" cy="68342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A52339-D5C5-02F8-9806-669CFA369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14" y="5256341"/>
            <a:ext cx="3050060" cy="1325563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/>
              <a:t>Grindstone</a:t>
            </a:r>
          </a:p>
        </p:txBody>
      </p:sp>
    </p:spTree>
    <p:extLst>
      <p:ext uri="{BB962C8B-B14F-4D97-AF65-F5344CB8AC3E}">
        <p14:creationId xmlns:p14="http://schemas.microsoft.com/office/powerpoint/2010/main" val="520336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black object with a sword in it&#10;&#10;Description automatically generated">
            <a:extLst>
              <a:ext uri="{FF2B5EF4-FFF2-40B4-BE49-F238E27FC236}">
                <a16:creationId xmlns:a16="http://schemas.microsoft.com/office/drawing/2014/main" id="{A5205ED4-F1DF-3159-ECBB-3A2BAFC35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6" b="23503"/>
          <a:stretch/>
        </p:blipFill>
        <p:spPr>
          <a:xfrm>
            <a:off x="20" y="1282"/>
            <a:ext cx="12191980" cy="686083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09CF367-CFA4-DB37-0B43-630831256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14" y="385719"/>
            <a:ext cx="1989439" cy="1325563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/>
              <a:t>Stab</a:t>
            </a:r>
          </a:p>
        </p:txBody>
      </p:sp>
      <p:pic>
        <p:nvPicPr>
          <p:cNvPr id="3" name="Picture 2" descr="A grey rectangular object with a white background&#10;&#10;Description automatically generated">
            <a:extLst>
              <a:ext uri="{FF2B5EF4-FFF2-40B4-BE49-F238E27FC236}">
                <a16:creationId xmlns:a16="http://schemas.microsoft.com/office/drawing/2014/main" id="{B98061C1-C3D9-6FBA-E48D-E92391154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587" y="5138908"/>
            <a:ext cx="6096000" cy="141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41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ack object with a metal object on it&#10;&#10;Description automatically generated">
            <a:extLst>
              <a:ext uri="{FF2B5EF4-FFF2-40B4-BE49-F238E27FC236}">
                <a16:creationId xmlns:a16="http://schemas.microsoft.com/office/drawing/2014/main" id="{687747DC-A945-C146-1981-62A0033CE8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051" b="-251"/>
          <a:stretch/>
        </p:blipFill>
        <p:spPr>
          <a:xfrm>
            <a:off x="6679008" y="288"/>
            <a:ext cx="5511933" cy="4948897"/>
          </a:xfrm>
          <a:prstGeom prst="rect">
            <a:avLst/>
          </a:prstGeom>
        </p:spPr>
      </p:pic>
      <p:pic>
        <p:nvPicPr>
          <p:cNvPr id="5" name="Picture 4" descr="A black object with a hole in it&#10;&#10;Description automatically generated">
            <a:extLst>
              <a:ext uri="{FF2B5EF4-FFF2-40B4-BE49-F238E27FC236}">
                <a16:creationId xmlns:a16="http://schemas.microsoft.com/office/drawing/2014/main" id="{6FEC3262-1845-3BC6-05C4-7593D21DD1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25" r="7391" b="-450"/>
          <a:stretch/>
        </p:blipFill>
        <p:spPr>
          <a:xfrm>
            <a:off x="1068" y="1767"/>
            <a:ext cx="6781756" cy="689514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D63357F-69DF-AAA5-98CB-FAF028B1E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9471" y="5246044"/>
            <a:ext cx="3050060" cy="1325563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/>
              <a:t>Slash</a:t>
            </a:r>
          </a:p>
        </p:txBody>
      </p:sp>
    </p:spTree>
    <p:extLst>
      <p:ext uri="{BB962C8B-B14F-4D97-AF65-F5344CB8AC3E}">
        <p14:creationId xmlns:p14="http://schemas.microsoft.com/office/powerpoint/2010/main" val="4054676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word on a box&#10;&#10;Description automatically generated">
            <a:extLst>
              <a:ext uri="{FF2B5EF4-FFF2-40B4-BE49-F238E27FC236}">
                <a16:creationId xmlns:a16="http://schemas.microsoft.com/office/drawing/2014/main" id="{E800A330-81B2-A6F4-56BA-0A6213C22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91" t="3971" r="17848" b="9659"/>
          <a:stretch/>
        </p:blipFill>
        <p:spPr>
          <a:xfrm>
            <a:off x="8430151" y="-714"/>
            <a:ext cx="3755972" cy="6869531"/>
          </a:xfrm>
          <a:prstGeom prst="rect">
            <a:avLst/>
          </a:prstGeom>
        </p:spPr>
      </p:pic>
      <p:pic>
        <p:nvPicPr>
          <p:cNvPr id="3" name="Picture 2" descr="A black object on a cardboard box&#10;&#10;Description automatically generated">
            <a:extLst>
              <a:ext uri="{FF2B5EF4-FFF2-40B4-BE49-F238E27FC236}">
                <a16:creationId xmlns:a16="http://schemas.microsoft.com/office/drawing/2014/main" id="{6F4A515F-A893-0581-8405-656B52AA50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383" t="10746" r="25551" b="12492"/>
          <a:stretch/>
        </p:blipFill>
        <p:spPr>
          <a:xfrm>
            <a:off x="-3865" y="-1812"/>
            <a:ext cx="3762782" cy="6862087"/>
          </a:xfrm>
          <a:prstGeom prst="rect">
            <a:avLst/>
          </a:prstGeom>
        </p:spPr>
      </p:pic>
      <p:pic>
        <p:nvPicPr>
          <p:cNvPr id="4" name="Picture 3" descr="Two plastic swords on a table&#10;&#10;Description automatically generated">
            <a:extLst>
              <a:ext uri="{FF2B5EF4-FFF2-40B4-BE49-F238E27FC236}">
                <a16:creationId xmlns:a16="http://schemas.microsoft.com/office/drawing/2014/main" id="{0473BFFC-3269-6327-F055-08744EF88D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" t="5205" b="4021"/>
          <a:stretch/>
        </p:blipFill>
        <p:spPr>
          <a:xfrm rot="16200000">
            <a:off x="2667001" y="853705"/>
            <a:ext cx="6855796" cy="467384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DE2CF57-75A7-8433-1F1D-922EFABFF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7174" y="6141908"/>
            <a:ext cx="5737654" cy="748914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/>
              <a:t>Arthur Stone (Reset)</a:t>
            </a:r>
          </a:p>
        </p:txBody>
      </p:sp>
    </p:spTree>
    <p:extLst>
      <p:ext uri="{BB962C8B-B14F-4D97-AF65-F5344CB8AC3E}">
        <p14:creationId xmlns:p14="http://schemas.microsoft.com/office/powerpoint/2010/main" val="100033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124C5E-6263-5E97-7E89-27D93C22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37" y="0"/>
            <a:ext cx="11693926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F79F95-DBA9-FDE3-7E91-CCAB411CA4A9}"/>
              </a:ext>
            </a:extLst>
          </p:cNvPr>
          <p:cNvSpPr txBox="1"/>
          <p:nvPr/>
        </p:nvSpPr>
        <p:spPr>
          <a:xfrm>
            <a:off x="6799152" y="5875699"/>
            <a:ext cx="4164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Third Iteration</a:t>
            </a:r>
          </a:p>
        </p:txBody>
      </p:sp>
    </p:spTree>
    <p:extLst>
      <p:ext uri="{BB962C8B-B14F-4D97-AF65-F5344CB8AC3E}">
        <p14:creationId xmlns:p14="http://schemas.microsoft.com/office/powerpoint/2010/main" val="440675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ox with wires and wires&#10;&#10;Description automatically generated">
            <a:extLst>
              <a:ext uri="{FF2B5EF4-FFF2-40B4-BE49-F238E27FC236}">
                <a16:creationId xmlns:a16="http://schemas.microsoft.com/office/drawing/2014/main" id="{791582C4-BF17-698F-B729-3AB31515F1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23" r="12277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4B445E-EBE1-A249-2E6D-13E08E7A8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Consequences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66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circuit board&#10;&#10;Description automatically generated">
            <a:extLst>
              <a:ext uri="{FF2B5EF4-FFF2-40B4-BE49-F238E27FC236}">
                <a16:creationId xmlns:a16="http://schemas.microsoft.com/office/drawing/2014/main" id="{1FDB7740-4E5E-C607-12CD-A61B5D68A3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016"/>
          <a:stretch/>
        </p:blipFill>
        <p:spPr>
          <a:xfrm>
            <a:off x="0" y="0"/>
            <a:ext cx="8270174" cy="6966641"/>
          </a:xfrm>
          <a:prstGeom prst="rect">
            <a:avLst/>
          </a:prstGeom>
        </p:spPr>
      </p:pic>
      <p:pic>
        <p:nvPicPr>
          <p:cNvPr id="9" name="Picture 8" descr="A close-up of a circuit board&#10;&#10;Description automatically generated">
            <a:extLst>
              <a:ext uri="{FF2B5EF4-FFF2-40B4-BE49-F238E27FC236}">
                <a16:creationId xmlns:a16="http://schemas.microsoft.com/office/drawing/2014/main" id="{2DD0D5A2-5B52-E12F-D317-8F79C7E8CA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320"/>
          <a:stretch/>
        </p:blipFill>
        <p:spPr>
          <a:xfrm>
            <a:off x="6405633" y="0"/>
            <a:ext cx="578636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32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840482879A15C44BE0C9B407895DCE3" ma:contentTypeVersion="10" ma:contentTypeDescription="Create a new document." ma:contentTypeScope="" ma:versionID="76ae9a720a37026ba73953f3da3d87b7">
  <xsd:schema xmlns:xsd="http://www.w3.org/2001/XMLSchema" xmlns:xs="http://www.w3.org/2001/XMLSchema" xmlns:p="http://schemas.microsoft.com/office/2006/metadata/properties" xmlns:ns3="929bc860-dc10-42fd-83fa-af3263e13708" xmlns:ns4="da018db0-4496-401e-8002-5b1ef2454929" targetNamespace="http://schemas.microsoft.com/office/2006/metadata/properties" ma:root="true" ma:fieldsID="9652570a1704e7370b9d4be108ff26a7" ns3:_="" ns4:_="">
    <xsd:import namespace="929bc860-dc10-42fd-83fa-af3263e13708"/>
    <xsd:import namespace="da018db0-4496-401e-8002-5b1ef245492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9bc860-dc10-42fd-83fa-af3263e137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018db0-4496-401e-8002-5b1ef245492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29bc860-dc10-42fd-83fa-af3263e13708" xsi:nil="true"/>
  </documentManagement>
</p:properties>
</file>

<file path=customXml/itemProps1.xml><?xml version="1.0" encoding="utf-8"?>
<ds:datastoreItem xmlns:ds="http://schemas.openxmlformats.org/officeDocument/2006/customXml" ds:itemID="{59BFA114-8862-4176-991E-DBE3D0AF7F9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4514FD-4216-485B-BBCF-23CB796D97B6}">
  <ds:schemaRefs>
    <ds:schemaRef ds:uri="929bc860-dc10-42fd-83fa-af3263e13708"/>
    <ds:schemaRef ds:uri="da018db0-4496-401e-8002-5b1ef245492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4CFACCF-8A32-4E61-B005-E827ACE45FED}">
  <ds:schemaRefs>
    <ds:schemaRef ds:uri="929bc860-dc10-42fd-83fa-af3263e13708"/>
    <ds:schemaRef ds:uri="da018db0-4496-401e-8002-5b1ef245492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294</Words>
  <Application>Microsoft Office PowerPoint</Application>
  <PresentationFormat>Widescreen</PresentationFormat>
  <Paragraphs>39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Courier New</vt:lpstr>
      <vt:lpstr>Office Theme</vt:lpstr>
      <vt:lpstr>Duel-It</vt:lpstr>
      <vt:lpstr>PowerPoint Presentation</vt:lpstr>
      <vt:lpstr>Grindstone</vt:lpstr>
      <vt:lpstr>Stab</vt:lpstr>
      <vt:lpstr>Slash</vt:lpstr>
      <vt:lpstr>Arthur Stone (Reset)</vt:lpstr>
      <vt:lpstr>PowerPoint Presentation</vt:lpstr>
      <vt:lpstr>Consequences</vt:lpstr>
      <vt:lpstr>PowerPoint Presentation</vt:lpstr>
      <vt:lpstr>PowerPoint Presentation</vt:lpstr>
      <vt:lpstr>PowerPoint Presentation</vt:lpstr>
      <vt:lpstr>"Demo" video - Draw</vt:lpstr>
      <vt:lpstr>"Demo" video - Win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Suggs, Jay</dc:creator>
  <cp:lastModifiedBy>Belback, Jonah Earl</cp:lastModifiedBy>
  <cp:revision>87</cp:revision>
  <dcterms:created xsi:type="dcterms:W3CDTF">2024-04-02T09:41:49Z</dcterms:created>
  <dcterms:modified xsi:type="dcterms:W3CDTF">2024-04-07T21:25:30Z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0x0101001840482879A15C44BE0C9B407895DCE3</vt:lpwstr>
  </property>
</Properties>
</file>

<file path=docProps/thumbnail.jpeg>
</file>